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80" r:id="rId2"/>
    <p:sldId id="256" r:id="rId3"/>
    <p:sldId id="257" r:id="rId4"/>
    <p:sldId id="259" r:id="rId5"/>
    <p:sldId id="283" r:id="rId6"/>
    <p:sldId id="949" r:id="rId7"/>
    <p:sldId id="281" r:id="rId8"/>
    <p:sldId id="935" r:id="rId9"/>
    <p:sldId id="282" r:id="rId10"/>
    <p:sldId id="938" r:id="rId11"/>
    <p:sldId id="939" r:id="rId12"/>
    <p:sldId id="940" r:id="rId13"/>
    <p:sldId id="941" r:id="rId14"/>
    <p:sldId id="951" r:id="rId15"/>
    <p:sldId id="942" r:id="rId16"/>
    <p:sldId id="943" r:id="rId17"/>
    <p:sldId id="945" r:id="rId18"/>
    <p:sldId id="944" r:id="rId19"/>
    <p:sldId id="946" r:id="rId20"/>
    <p:sldId id="947" r:id="rId21"/>
    <p:sldId id="948" r:id="rId22"/>
    <p:sldId id="27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14" y="-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72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em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hyperlink" Target="https://pixabay.com/de/smartphone-zeichnung-handy-2049642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hyperlink" Target="https://commons.wikimedia.org/wiki/File:Map_ballonicon2.svg?uselang=f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B444997-E969-4EEE-8D6E-2D0E27363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605" y="1771718"/>
            <a:ext cx="6863139" cy="44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7093FEE-0CFB-47E6-9B24-7311779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06" y="1851363"/>
            <a:ext cx="5130585" cy="43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依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個人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5707F2-305E-4B87-B89A-78C52CA99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920" y="1647584"/>
            <a:ext cx="8772161" cy="46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0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</a:t>
            </a:r>
            <a:r>
              <a:rPr lang="zh-TW" altLang="en-US" sz="1800" b="1" kern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800" b="1" kern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BI </a:t>
            </a: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</a:t>
            </a:r>
            <a:r>
              <a:rPr lang="zh-TW" altLang="en-US" b="1" kern="0" dirty="0">
                <a:ea typeface="微軟正黑體" panose="020B0604030504040204" pitchFamily="34" charset="-120"/>
                <a:cs typeface="Calibri" panose="020F0502020204030204" pitchFamily="34" charset="0"/>
              </a:rPr>
              <a:t>瀏覽</a:t>
            </a:r>
            <a:r>
              <a:rPr lang="zh-TW" altLang="en-US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雙北收集點位資料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及會員</a:t>
            </a:r>
            <a:r>
              <a:rPr lang="zh-TW" altLang="en-US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使用情況評估</a:t>
            </a:r>
            <a:r>
              <a:rPr lang="zh-TW" altLang="en-US" b="1" kern="0" dirty="0">
                <a:ea typeface="微軟正黑體" panose="020B0604030504040204" pitchFamily="34" charset="-120"/>
                <a:cs typeface="Calibri" panose="020F0502020204030204" pitchFamily="34" charset="0"/>
              </a:rPr>
              <a:t>（去識別化）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9241755-3315-4FD0-B91C-530AF38CB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334" y="1638660"/>
            <a:ext cx="9333332" cy="46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E19F45-8E67-4932-B3B4-37557EF7FE05}"/>
              </a:ext>
            </a:extLst>
          </p:cNvPr>
          <p:cNvSpPr txBox="1"/>
          <p:nvPr/>
        </p:nvSpPr>
        <p:spPr>
          <a:xfrm>
            <a:off x="4868840" y="1404938"/>
            <a:ext cx="63830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微軟正黑體修正"/>
              </a:rPr>
              <a:t>    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現在社會中，許多小家庭上班族因太晚下班，除了趕不上垃圾車時間，有時也無法買到想買的生活用品，也造成社區內人與人之間的溝通互動已逐漸減少。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所以我們希望建立一個能夠在社區互助的平台，避免無人倒垃圾的狀況發生，增加環境整潔，也可團購買到想要的物品，此外開團的聊天室也可以增加社區互動。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644C89-23BD-430A-A3F9-00F49DB7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849" y="1725168"/>
            <a:ext cx="9355929" cy="44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預期效益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可事先查詢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、收藏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垃圾車到達時間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，利己也助人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643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81662"/>
            <a:chOff x="4761884" y="944156"/>
            <a:chExt cx="2715541" cy="4981662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089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258661"/>
            <a:chOff x="4761884" y="944156"/>
            <a:chExt cx="2715541" cy="5258661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258661"/>
            <a:chOff x="4761884" y="944156"/>
            <a:chExt cx="2715541" cy="5258661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點位搜尋、收藏及輸出服務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地圖繪製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420422" y="1008188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套用技術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657001" y="1056559"/>
            <a:ext cx="2327205" cy="2077258"/>
            <a:chOff x="5231737" y="977429"/>
            <a:chExt cx="1932553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31737" y="988072"/>
              <a:ext cx="101190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62277" y="1263939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851" y="1058302"/>
            <a:ext cx="2315439" cy="2092103"/>
            <a:chOff x="7164599" y="973594"/>
            <a:chExt cx="1943908" cy="1707079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599" y="973594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雲端儲存</a:t>
              </a:r>
              <a:endParaRPr dirty="0"/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098" y="4549816"/>
              <a:ext cx="985903" cy="92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730824" y="3408293"/>
            <a:ext cx="1406879" cy="492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zh-CN"/>
            </a:defPPr>
            <a:lvl1pPr indent="0" algn="ctr" latinLnBrk="1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  <a:defRPr sz="1600" b="1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TW" altLang="en-US" dirty="0"/>
              <a:t>後端技術</a:t>
            </a:r>
            <a:endParaRPr dirty="0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11620" y="3423073"/>
            <a:ext cx="2383141" cy="2087403"/>
            <a:chOff x="7107761" y="977429"/>
            <a:chExt cx="2000746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07761" y="1007288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E10BF7-7BC9-4495-996E-804C27660EB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23" y="4478643"/>
            <a:ext cx="1031833" cy="103183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B222224-7953-418B-8AAA-1E46CED2728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71" y="2056074"/>
            <a:ext cx="975318" cy="92333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0C5D86-E384-4D42-9BD3-B7407E11078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53" y="1075931"/>
            <a:ext cx="1158677" cy="95590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34000274-B486-45AC-8F29-DE89E3FFEF7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688" y="4469953"/>
            <a:ext cx="942956" cy="628637"/>
          </a:xfrm>
          <a:prstGeom prst="rect">
            <a:avLst/>
          </a:prstGeom>
        </p:spPr>
      </p:pic>
      <p:sp>
        <p:nvSpPr>
          <p:cNvPr id="70" name="Google Shape;83;p14">
            <a:extLst>
              <a:ext uri="{FF2B5EF4-FFF2-40B4-BE49-F238E27FC236}">
                <a16:creationId xmlns:a16="http://schemas.microsoft.com/office/drawing/2014/main" id="{D959981B-5851-42E4-B6E7-315EFB7ABF5E}"/>
              </a:ext>
            </a:extLst>
          </p:cNvPr>
          <p:cNvSpPr txBox="1">
            <a:spLocks/>
          </p:cNvSpPr>
          <p:nvPr/>
        </p:nvSpPr>
        <p:spPr>
          <a:xfrm>
            <a:off x="816905" y="3470533"/>
            <a:ext cx="1424266" cy="625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1600"/>
              </a:spcAft>
            </a:pPr>
            <a:r>
              <a:rPr lang="zh-TW" alt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其它開發工具與網頁</a:t>
            </a:r>
            <a:r>
              <a:rPr lang="en-US" alt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sz="1600"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會員與聊天系統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30034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833747" y="1263916"/>
            <a:ext cx="5092702" cy="1526042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9883" y="930142"/>
              <a:ext cx="868105" cy="47972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502" b="-19999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40093" y="786561"/>
              <a:ext cx="2078182" cy="32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38613" y="1102913"/>
              <a:ext cx="3694957" cy="69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TW" sz="1600" b="1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endParaRPr lang="zh-TW" altLang="en-US" sz="1000" b="1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807888" y="4689292"/>
            <a:ext cx="5114637" cy="1490190"/>
            <a:chOff x="4598926" y="2267131"/>
            <a:chExt cx="6382327" cy="1228436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6"/>
              <a:ext cx="898846" cy="536403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52" b="-71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34982" y="2280349"/>
              <a:ext cx="2078182" cy="329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1" cy="888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6224462" y="1285798"/>
            <a:ext cx="5255650" cy="1526042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867803" cy="626468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04645" y="3669521"/>
              <a:ext cx="2728867" cy="40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7923" y="4057922"/>
              <a:ext cx="4030596" cy="833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6205274" y="3024800"/>
            <a:ext cx="5262300" cy="1458205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3"/>
              <a:ext cx="821492" cy="467538"/>
            </a:xfrm>
            <a:prstGeom prst="roundRect">
              <a:avLst>
                <a:gd name="adj" fmla="val 10000"/>
              </a:avLst>
            </a:prstGeom>
            <a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53944" y="5370256"/>
              <a:ext cx="2078182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654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上架與下架，</a:t>
              </a: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4B9DB87-A87C-4A00-8E21-D520884F94E9}"/>
              </a:ext>
            </a:extLst>
          </p:cNvPr>
          <p:cNvGrpSpPr/>
          <p:nvPr/>
        </p:nvGrpSpPr>
        <p:grpSpPr>
          <a:xfrm>
            <a:off x="818856" y="3002719"/>
            <a:ext cx="5092702" cy="1458206"/>
            <a:chOff x="4629258" y="3653564"/>
            <a:chExt cx="6382327" cy="1531245"/>
          </a:xfrm>
        </p:grpSpPr>
        <p:sp>
          <p:nvSpPr>
            <p:cNvPr id="34" name="流程圖: 替代程序 33">
              <a:extLst>
                <a:ext uri="{FF2B5EF4-FFF2-40B4-BE49-F238E27FC236}">
                  <a16:creationId xmlns:a16="http://schemas.microsoft.com/office/drawing/2014/main" id="{0087D534-F782-4D1A-9B73-0DA49FEAA375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52584B5C-C513-473D-9428-A72F017C3E8B}"/>
                </a:ext>
              </a:extLst>
            </p:cNvPr>
            <p:cNvSpPr/>
            <p:nvPr/>
          </p:nvSpPr>
          <p:spPr>
            <a:xfrm>
              <a:off x="4923996" y="3915694"/>
              <a:ext cx="868105" cy="651945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41460BA-683C-4581-A7AC-A533097C11FB}"/>
                </a:ext>
              </a:extLst>
            </p:cNvPr>
            <p:cNvSpPr txBox="1"/>
            <p:nvPr/>
          </p:nvSpPr>
          <p:spPr>
            <a:xfrm>
              <a:off x="6231383" y="3677659"/>
              <a:ext cx="2078182" cy="420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集垃地圖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E46BB7D-810E-4831-A9F6-199191FF0ECF}"/>
                </a:ext>
              </a:extLst>
            </p:cNvPr>
            <p:cNvSpPr txBox="1"/>
            <p:nvPr/>
          </p:nvSpPr>
          <p:spPr>
            <a:xfrm>
              <a:off x="6214388" y="4088886"/>
              <a:ext cx="4030596" cy="872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篩選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、查詢、收藏系統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A34D68-7759-4379-9423-97893613D40C}"/>
              </a:ext>
            </a:extLst>
          </p:cNvPr>
          <p:cNvSpPr txBox="1"/>
          <p:nvPr/>
        </p:nvSpPr>
        <p:spPr>
          <a:xfrm>
            <a:off x="944391" y="675421"/>
            <a:ext cx="32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六大架構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7C5AA63-BF23-4D89-B1DF-5A5B3A612858}"/>
              </a:ext>
            </a:extLst>
          </p:cNvPr>
          <p:cNvGrpSpPr/>
          <p:nvPr/>
        </p:nvGrpSpPr>
        <p:grpSpPr>
          <a:xfrm>
            <a:off x="6205274" y="4717024"/>
            <a:ext cx="5262300" cy="1724359"/>
            <a:chOff x="4629257" y="5325220"/>
            <a:chExt cx="6382326" cy="1357205"/>
          </a:xfrm>
        </p:grpSpPr>
        <p:sp>
          <p:nvSpPr>
            <p:cNvPr id="39" name="流程圖: 替代程序 38">
              <a:extLst>
                <a:ext uri="{FF2B5EF4-FFF2-40B4-BE49-F238E27FC236}">
                  <a16:creationId xmlns:a16="http://schemas.microsoft.com/office/drawing/2014/main" id="{7441E8C5-C9EB-422E-B650-CE54F517A2DD}"/>
                </a:ext>
              </a:extLst>
            </p:cNvPr>
            <p:cNvSpPr/>
            <p:nvPr/>
          </p:nvSpPr>
          <p:spPr>
            <a:xfrm>
              <a:off x="4629257" y="5325220"/>
              <a:ext cx="6382326" cy="114772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C92145DC-8633-4E7A-BFFD-A17C32EC928C}"/>
                </a:ext>
              </a:extLst>
            </p:cNvPr>
            <p:cNvSpPr/>
            <p:nvPr/>
          </p:nvSpPr>
          <p:spPr>
            <a:xfrm>
              <a:off x="4923996" y="5515605"/>
              <a:ext cx="798807" cy="527778"/>
            </a:xfrm>
            <a:prstGeom prst="roundRect">
              <a:avLst>
                <a:gd name="adj" fmla="val 10000"/>
              </a:avLst>
            </a:prstGeom>
            <a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 l="6054" t="9380" r="7526" b="178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219AF82-7E2A-4CDE-8D0C-4CFA3699BD9B}"/>
                </a:ext>
              </a:extLst>
            </p:cNvPr>
            <p:cNvSpPr txBox="1"/>
            <p:nvPr/>
          </p:nvSpPr>
          <p:spPr>
            <a:xfrm>
              <a:off x="6253943" y="5370256"/>
              <a:ext cx="2078181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六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9D930E14-D4EA-46C1-9602-285B84F16D8C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系統查詢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倒垃圾系統查詢</a:t>
              </a:r>
              <a:endParaRPr lang="en-US" altLang="zh-TW" sz="16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地圖查詢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會員資料創建，我不是機器人驗證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39F7A6-E790-467F-8975-BF38AC52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722" y="1807790"/>
            <a:ext cx="8352905" cy="4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675</Words>
  <Application>Microsoft Office PowerPoint</Application>
  <PresentationFormat>寬螢幕</PresentationFormat>
  <Paragraphs>150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等线</vt:lpstr>
      <vt:lpstr>等线 Light</vt:lpstr>
      <vt:lpstr>微軟正黑體</vt:lpstr>
      <vt:lpstr>微軟正黑體修正</vt:lpstr>
      <vt:lpstr>標楷體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159</cp:revision>
  <dcterms:created xsi:type="dcterms:W3CDTF">2019-07-26T17:07:00Z</dcterms:created>
  <dcterms:modified xsi:type="dcterms:W3CDTF">2021-04-18T06:00:32Z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